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6" r:id="rId2"/>
    <p:sldId id="257" r:id="rId3"/>
    <p:sldId id="283" r:id="rId4"/>
    <p:sldId id="282" r:id="rId5"/>
    <p:sldId id="259" r:id="rId6"/>
    <p:sldId id="285" r:id="rId7"/>
    <p:sldId id="286" r:id="rId8"/>
    <p:sldId id="287" r:id="rId9"/>
    <p:sldId id="288" r:id="rId10"/>
    <p:sldId id="263" r:id="rId11"/>
    <p:sldId id="289" r:id="rId12"/>
    <p:sldId id="260" r:id="rId13"/>
    <p:sldId id="290" r:id="rId14"/>
  </p:sldIdLst>
  <p:sldSz cx="23039388" cy="17279938"/>
  <p:notesSz cx="6858000" cy="9144000"/>
  <p:embeddedFontLst>
    <p:embeddedFont>
      <p:font typeface="Poppins ExtraBold" panose="020B0604020202020204" charset="0"/>
      <p:bold r:id="rId16"/>
      <p:boldItalic r:id="rId17"/>
    </p:embeddedFont>
    <p:embeddedFont>
      <p:font typeface="Poppins" panose="020B0604020202020204" charset="0"/>
      <p:regular r:id="rId18"/>
      <p:bold r:id="rId19"/>
      <p:italic r:id="rId20"/>
      <p:boldItalic r:id="rId21"/>
    </p:embeddedFont>
    <p:embeddedFont>
      <p:font typeface="Bebas Neue" panose="020B0604020202020204" charset="0"/>
      <p:regular r:id="rId22"/>
    </p:embeddedFont>
    <p:embeddedFont>
      <p:font typeface="Anaheim" panose="020B0604020202020204" charset="0"/>
      <p:regular r:id="rId23"/>
    </p:embeddedFont>
    <p:embeddedFont>
      <p:font typeface="Robo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userDrawn="1">
          <p15:clr>
            <a:srgbClr val="9AA0A6"/>
          </p15:clr>
        </p15:guide>
        <p15:guide id="2" pos="10944" userDrawn="1">
          <p15:clr>
            <a:srgbClr val="9AA0A6"/>
          </p15:clr>
        </p15:guide>
        <p15:guide id="3" orient="horz" pos="5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3" d="100"/>
          <a:sy n="43" d="100"/>
        </p:scale>
        <p:origin x="1452" y="72"/>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1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1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4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578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1"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1" b="0"/>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0" name="Google Shape;10;p2"/>
          <p:cNvSpPr txBox="1">
            <a:spLocks noGrp="1"/>
          </p:cNvSpPr>
          <p:nvPr>
            <p:ph type="subTitle" idx="1"/>
          </p:nvPr>
        </p:nvSpPr>
        <p:spPr>
          <a:xfrm>
            <a:off x="1425451"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1" name="Google Shape;11;p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12" name="Google Shape;12;p2"/>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1"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5"/>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199" cy="2032800"/>
          </a:xfrm>
          <a:prstGeom prst="rect">
            <a:avLst/>
          </a:prstGeom>
        </p:spPr>
        <p:txBody>
          <a:bodyPr spcFirstLastPara="1" wrap="square" lIns="255950" tIns="255950" rIns="255950" bIns="255950" anchor="ctr" anchorCtr="0">
            <a:normAutofit/>
          </a:bodyPr>
          <a:lstStyle>
            <a:lvl1pPr marL="457211" lvl="0" indent="-228605">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11" lvl="0" indent="-546114" algn="ctr">
              <a:spcBef>
                <a:spcPts val="0"/>
              </a:spcBef>
              <a:spcAft>
                <a:spcPts val="0"/>
              </a:spcAft>
              <a:buSzPts val="5000"/>
              <a:buChar char="●"/>
              <a:defRPr/>
            </a:lvl1pPr>
            <a:lvl2pPr marL="914424" lvl="1" indent="-476263" algn="ctr">
              <a:spcBef>
                <a:spcPts val="0"/>
              </a:spcBef>
              <a:spcAft>
                <a:spcPts val="0"/>
              </a:spcAft>
              <a:buSzPts val="3900"/>
              <a:buChar char="○"/>
              <a:defRPr/>
            </a:lvl2pPr>
            <a:lvl3pPr marL="1371634" lvl="2" indent="-476263" algn="ctr">
              <a:spcBef>
                <a:spcPts val="0"/>
              </a:spcBef>
              <a:spcAft>
                <a:spcPts val="0"/>
              </a:spcAft>
              <a:buSzPts val="3900"/>
              <a:buChar char="■"/>
              <a:defRPr/>
            </a:lvl3pPr>
            <a:lvl4pPr marL="1828846" lvl="3" indent="-476263" algn="ctr">
              <a:spcBef>
                <a:spcPts val="0"/>
              </a:spcBef>
              <a:spcAft>
                <a:spcPts val="0"/>
              </a:spcAft>
              <a:buSzPts val="3900"/>
              <a:buChar char="●"/>
              <a:defRPr/>
            </a:lvl4pPr>
            <a:lvl5pPr marL="2286058" lvl="4" indent="-476263" algn="ctr">
              <a:spcBef>
                <a:spcPts val="0"/>
              </a:spcBef>
              <a:spcAft>
                <a:spcPts val="0"/>
              </a:spcAft>
              <a:buSzPts val="3900"/>
              <a:buChar char="○"/>
              <a:defRPr/>
            </a:lvl5pPr>
            <a:lvl6pPr marL="2743269" lvl="5" indent="-476263" algn="ctr">
              <a:spcBef>
                <a:spcPts val="0"/>
              </a:spcBef>
              <a:spcAft>
                <a:spcPts val="0"/>
              </a:spcAft>
              <a:buSzPts val="3900"/>
              <a:buChar char="■"/>
              <a:defRPr/>
            </a:lvl6pPr>
            <a:lvl7pPr marL="3200480" lvl="6" indent="-476263" algn="ctr">
              <a:spcBef>
                <a:spcPts val="0"/>
              </a:spcBef>
              <a:spcAft>
                <a:spcPts val="0"/>
              </a:spcAft>
              <a:buSzPts val="3900"/>
              <a:buChar char="●"/>
              <a:defRPr/>
            </a:lvl7pPr>
            <a:lvl8pPr marL="3657691" lvl="7" indent="-476263" algn="ctr">
              <a:spcBef>
                <a:spcPts val="0"/>
              </a:spcBef>
              <a:spcAft>
                <a:spcPts val="0"/>
              </a:spcAft>
              <a:buSzPts val="3900"/>
              <a:buChar char="○"/>
              <a:defRPr/>
            </a:lvl8pPr>
            <a:lvl9pPr marL="4114904" lvl="8" indent="-476263"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71" name="Google Shape;71;p14"/>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4"/>
          <p:cNvSpPr/>
          <p:nvPr/>
        </p:nvSpPr>
        <p:spPr>
          <a:xfrm>
            <a:off x="457201"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4"/>
          <p:cNvSpPr/>
          <p:nvPr/>
        </p:nvSpPr>
        <p:spPr>
          <a:xfrm>
            <a:off x="17244726"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19" name="Google Shape;19;p3"/>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7" y="3419001"/>
            <a:ext cx="21469200" cy="11930400"/>
          </a:xfrm>
          <a:prstGeom prst="rect">
            <a:avLst/>
          </a:prstGeom>
        </p:spPr>
        <p:txBody>
          <a:bodyPr spcFirstLastPara="1" wrap="square" lIns="255950" tIns="255950" rIns="255950" bIns="255950" anchor="t" anchorCtr="0">
            <a:normAutofit/>
          </a:bodyPr>
          <a:lstStyle>
            <a:lvl1pPr marL="457211" lvl="0" indent="-450861">
              <a:lnSpc>
                <a:spcPct val="100000"/>
              </a:lnSpc>
              <a:spcBef>
                <a:spcPts val="0"/>
              </a:spcBef>
              <a:spcAft>
                <a:spcPts val="0"/>
              </a:spcAft>
              <a:buClr>
                <a:schemeClr val="accent1"/>
              </a:buClr>
              <a:buSzPts val="3500"/>
              <a:buFont typeface="Roboto"/>
              <a:buChar char="●"/>
              <a:defRPr sz="3500"/>
            </a:lvl1pPr>
            <a:lvl2pPr marL="914424" lvl="1" indent="-264167">
              <a:spcBef>
                <a:spcPts val="0"/>
              </a:spcBef>
              <a:spcAft>
                <a:spcPts val="0"/>
              </a:spcAft>
              <a:buSzPts val="560"/>
              <a:buFont typeface="Roboto"/>
              <a:buChar char="○"/>
              <a:defRPr/>
            </a:lvl2pPr>
            <a:lvl3pPr marL="1371634" lvl="2" indent="-264167">
              <a:spcBef>
                <a:spcPts val="0"/>
              </a:spcBef>
              <a:spcAft>
                <a:spcPts val="0"/>
              </a:spcAft>
              <a:buSzPts val="560"/>
              <a:buFont typeface="Roboto"/>
              <a:buChar char="■"/>
              <a:defRPr/>
            </a:lvl3pPr>
            <a:lvl4pPr marL="1828846" lvl="3" indent="-264167">
              <a:spcBef>
                <a:spcPts val="0"/>
              </a:spcBef>
              <a:spcAft>
                <a:spcPts val="0"/>
              </a:spcAft>
              <a:buSzPts val="560"/>
              <a:buFont typeface="Roboto"/>
              <a:buChar char="●"/>
              <a:defRPr/>
            </a:lvl4pPr>
            <a:lvl5pPr marL="2286058" lvl="4" indent="-264167">
              <a:spcBef>
                <a:spcPts val="0"/>
              </a:spcBef>
              <a:spcAft>
                <a:spcPts val="0"/>
              </a:spcAft>
              <a:buSzPts val="560"/>
              <a:buFont typeface="Roboto"/>
              <a:buChar char="○"/>
              <a:defRPr/>
            </a:lvl5pPr>
            <a:lvl6pPr marL="2743269" lvl="5" indent="-264167">
              <a:spcBef>
                <a:spcPts val="0"/>
              </a:spcBef>
              <a:spcAft>
                <a:spcPts val="0"/>
              </a:spcAft>
              <a:buSzPts val="560"/>
              <a:buFont typeface="Roboto"/>
              <a:buChar char="■"/>
              <a:defRPr/>
            </a:lvl6pPr>
            <a:lvl7pPr marL="3200480" lvl="6" indent="-264167">
              <a:spcBef>
                <a:spcPts val="0"/>
              </a:spcBef>
              <a:spcAft>
                <a:spcPts val="0"/>
              </a:spcAft>
              <a:buSzPts val="560"/>
              <a:buFont typeface="Roboto"/>
              <a:buChar char="●"/>
              <a:defRPr/>
            </a:lvl7pPr>
            <a:lvl8pPr marL="3657691" lvl="7" indent="-264167">
              <a:spcBef>
                <a:spcPts val="0"/>
              </a:spcBef>
              <a:spcAft>
                <a:spcPts val="0"/>
              </a:spcAft>
              <a:buSzPts val="560"/>
              <a:buFont typeface="Roboto"/>
              <a:buChar char="○"/>
              <a:defRPr/>
            </a:lvl8pPr>
            <a:lvl9pPr marL="4114904" lvl="8" indent="-264167">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27" name="Google Shape;27;p4"/>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8"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3" name="Google Shape;33;p5"/>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36" name="Google Shape;36;p6"/>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37" name="Google Shape;37;p6"/>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09"/>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9"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1"/>
            </a:lvl1pPr>
            <a:lvl2pPr lvl="1">
              <a:spcBef>
                <a:spcPts val="0"/>
              </a:spcBef>
              <a:spcAft>
                <a:spcPts val="0"/>
              </a:spcAft>
              <a:buSzPts val="6700"/>
              <a:buNone/>
              <a:defRPr sz="6701"/>
            </a:lvl2pPr>
            <a:lvl3pPr lvl="2">
              <a:spcBef>
                <a:spcPts val="0"/>
              </a:spcBef>
              <a:spcAft>
                <a:spcPts val="0"/>
              </a:spcAft>
              <a:buSzPts val="6700"/>
              <a:buNone/>
              <a:defRPr sz="6701"/>
            </a:lvl3pPr>
            <a:lvl4pPr lvl="3">
              <a:spcBef>
                <a:spcPts val="0"/>
              </a:spcBef>
              <a:spcAft>
                <a:spcPts val="0"/>
              </a:spcAft>
              <a:buSzPts val="6700"/>
              <a:buNone/>
              <a:defRPr sz="6701"/>
            </a:lvl4pPr>
            <a:lvl5pPr lvl="4">
              <a:spcBef>
                <a:spcPts val="0"/>
              </a:spcBef>
              <a:spcAft>
                <a:spcPts val="0"/>
              </a:spcAft>
              <a:buSzPts val="6700"/>
              <a:buNone/>
              <a:defRPr sz="6701"/>
            </a:lvl5pPr>
            <a:lvl6pPr lvl="5">
              <a:spcBef>
                <a:spcPts val="0"/>
              </a:spcBef>
              <a:spcAft>
                <a:spcPts val="0"/>
              </a:spcAft>
              <a:buSzPts val="6700"/>
              <a:buNone/>
              <a:defRPr sz="6701"/>
            </a:lvl6pPr>
            <a:lvl7pPr lvl="6">
              <a:spcBef>
                <a:spcPts val="0"/>
              </a:spcBef>
              <a:spcAft>
                <a:spcPts val="0"/>
              </a:spcAft>
              <a:buSzPts val="6700"/>
              <a:buNone/>
              <a:defRPr sz="6701"/>
            </a:lvl7pPr>
            <a:lvl8pPr lvl="7">
              <a:spcBef>
                <a:spcPts val="0"/>
              </a:spcBef>
              <a:spcAft>
                <a:spcPts val="0"/>
              </a:spcAft>
              <a:buSzPts val="6700"/>
              <a:buNone/>
              <a:defRPr sz="6701"/>
            </a:lvl8pPr>
            <a:lvl9pPr lvl="8">
              <a:spcBef>
                <a:spcPts val="0"/>
              </a:spcBef>
              <a:spcAft>
                <a:spcPts val="0"/>
              </a:spcAft>
              <a:buSzPts val="6700"/>
              <a:buNone/>
              <a:defRPr sz="6701"/>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11" lvl="0" indent="-444512">
              <a:spcBef>
                <a:spcPts val="0"/>
              </a:spcBef>
              <a:spcAft>
                <a:spcPts val="0"/>
              </a:spcAft>
              <a:buSzPts val="3400"/>
              <a:buChar char="●"/>
              <a:defRPr sz="3401"/>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49" name="Google Shape;49;p8"/>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8" y="1512316"/>
            <a:ext cx="16044899"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2" name="Google Shape;52;p9"/>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1"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55" name="Google Shape;55;p10"/>
          <p:cNvSpPr txBox="1">
            <a:spLocks noGrp="1"/>
          </p:cNvSpPr>
          <p:nvPr>
            <p:ph type="title"/>
          </p:nvPr>
        </p:nvSpPr>
        <p:spPr>
          <a:xfrm>
            <a:off x="668976" y="4142951"/>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3" y="2432588"/>
            <a:ext cx="9668101" cy="12414000"/>
          </a:xfrm>
          <a:prstGeom prst="rect">
            <a:avLst/>
          </a:prstGeom>
        </p:spPr>
        <p:txBody>
          <a:bodyPr spcFirstLastPara="1" wrap="square" lIns="255950" tIns="255950" rIns="255950" bIns="255950" anchor="ctr" anchorCtr="0">
            <a:normAutofit/>
          </a:bodyPr>
          <a:lstStyle>
            <a:lvl1pPr marL="457211" lvl="0" indent="-546114">
              <a:spcBef>
                <a:spcPts val="0"/>
              </a:spcBef>
              <a:spcAft>
                <a:spcPts val="0"/>
              </a:spcAft>
              <a:buSzPts val="5000"/>
              <a:buChar char="●"/>
              <a:defRPr/>
            </a:lvl1pPr>
            <a:lvl2pPr marL="914424" lvl="1" indent="-476263">
              <a:spcBef>
                <a:spcPts val="0"/>
              </a:spcBef>
              <a:spcAft>
                <a:spcPts val="0"/>
              </a:spcAft>
              <a:buSzPts val="3900"/>
              <a:buChar char="○"/>
              <a:defRPr/>
            </a:lvl2pPr>
            <a:lvl3pPr marL="1371634" lvl="2" indent="-476263">
              <a:spcBef>
                <a:spcPts val="0"/>
              </a:spcBef>
              <a:spcAft>
                <a:spcPts val="0"/>
              </a:spcAft>
              <a:buSzPts val="3900"/>
              <a:buChar char="■"/>
              <a:defRPr/>
            </a:lvl3pPr>
            <a:lvl4pPr marL="1828846" lvl="3" indent="-476263">
              <a:spcBef>
                <a:spcPts val="0"/>
              </a:spcBef>
              <a:spcAft>
                <a:spcPts val="0"/>
              </a:spcAft>
              <a:buSzPts val="3900"/>
              <a:buChar char="●"/>
              <a:defRPr/>
            </a:lvl4pPr>
            <a:lvl5pPr marL="2286058" lvl="4" indent="-476263">
              <a:spcBef>
                <a:spcPts val="0"/>
              </a:spcBef>
              <a:spcAft>
                <a:spcPts val="0"/>
              </a:spcAft>
              <a:buSzPts val="3900"/>
              <a:buChar char="○"/>
              <a:defRPr/>
            </a:lvl5pPr>
            <a:lvl6pPr marL="2743269" lvl="5" indent="-476263">
              <a:spcBef>
                <a:spcPts val="0"/>
              </a:spcBef>
              <a:spcAft>
                <a:spcPts val="0"/>
              </a:spcAft>
              <a:buSzPts val="3900"/>
              <a:buChar char="■"/>
              <a:defRPr/>
            </a:lvl6pPr>
            <a:lvl7pPr marL="3200480" lvl="6" indent="-476263">
              <a:spcBef>
                <a:spcPts val="0"/>
              </a:spcBef>
              <a:spcAft>
                <a:spcPts val="0"/>
              </a:spcAft>
              <a:buSzPts val="3900"/>
              <a:buChar char="●"/>
              <a:defRPr/>
            </a:lvl7pPr>
            <a:lvl8pPr marL="3657691" lvl="7" indent="-476263">
              <a:spcBef>
                <a:spcPts val="0"/>
              </a:spcBef>
              <a:spcAft>
                <a:spcPts val="0"/>
              </a:spcAft>
              <a:buSzPts val="3900"/>
              <a:buChar char="○"/>
              <a:defRPr/>
            </a:lvl8pPr>
            <a:lvl9pPr marL="4114904" lvl="8" indent="-476263">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028700" y="6262650"/>
            <a:ext cx="20944499" cy="3657300"/>
          </a:xfrm>
          <a:prstGeom prst="rect">
            <a:avLst/>
          </a:prstGeom>
        </p:spPr>
        <p:txBody>
          <a:bodyPr spcFirstLastPara="1" wrap="square" lIns="255950" tIns="255950" rIns="255950" bIns="255950" anchor="ctr" anchorCtr="0">
            <a:noAutofit/>
          </a:bodyPr>
          <a:lstStyle/>
          <a:p>
            <a:r>
              <a:rPr lang="en" sz="10001" dirty="0">
                <a:solidFill>
                  <a:schemeClr val="lt1"/>
                </a:solidFill>
                <a:latin typeface="Poppins"/>
                <a:ea typeface="Poppins"/>
                <a:cs typeface="Poppins"/>
                <a:sym typeface="Poppins"/>
              </a:rPr>
              <a:t>Projet POBJ</a:t>
            </a:r>
            <a:br>
              <a:rPr lang="en" sz="10001" dirty="0">
                <a:solidFill>
                  <a:schemeClr val="lt1"/>
                </a:solidFill>
                <a:latin typeface="Poppins"/>
                <a:ea typeface="Poppins"/>
                <a:cs typeface="Poppins"/>
                <a:sym typeface="Poppins"/>
              </a:rPr>
            </a:br>
            <a:r>
              <a:rPr lang="en" sz="15001" dirty="0"/>
              <a:t>2135 Analyse Picture</a:t>
            </a:r>
            <a:endParaRPr sz="15001" dirty="0"/>
          </a:p>
        </p:txBody>
      </p:sp>
      <p:sp>
        <p:nvSpPr>
          <p:cNvPr id="86" name="Google Shape;86;p17"/>
          <p:cNvSpPr txBox="1">
            <a:spLocks noGrp="1"/>
          </p:cNvSpPr>
          <p:nvPr>
            <p:ph type="subTitle" idx="1"/>
          </p:nvPr>
        </p:nvSpPr>
        <p:spPr>
          <a:xfrm>
            <a:off x="1425451" y="9919951"/>
            <a:ext cx="20189100" cy="1097400"/>
          </a:xfrm>
          <a:prstGeom prst="rect">
            <a:avLst/>
          </a:prstGeom>
        </p:spPr>
        <p:txBody>
          <a:bodyPr spcFirstLastPara="1" wrap="square" lIns="255950" tIns="255950" rIns="255950" bIns="255950" anchor="ctr" anchorCtr="0">
            <a:noAutofit/>
          </a:bodyPr>
          <a:lstStyle/>
          <a:p>
            <a:pPr marL="0" indent="0"/>
            <a:r>
              <a:rPr lang="en" dirty="0"/>
              <a:t>Système d’analyse d’images sous OpenCv</a:t>
            </a:r>
            <a:endParaRPr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QUESTIONS ?</a:t>
            </a:r>
            <a:endParaRPr dirty="0"/>
          </a:p>
        </p:txBody>
      </p:sp>
      <p:pic>
        <p:nvPicPr>
          <p:cNvPr id="1282" name="Google Shape;1282;p24"/>
          <p:cNvPicPr preferRelativeResize="0"/>
          <p:nvPr/>
        </p:nvPicPr>
        <p:blipFill>
          <a:blip r:embed="rId3">
            <a:alphaModFix/>
          </a:blip>
          <a:stretch>
            <a:fillRect/>
          </a:stretch>
        </p:blipFill>
        <p:spPr>
          <a:xfrm>
            <a:off x="11566408" y="-4486408"/>
            <a:ext cx="15990298" cy="11610143"/>
          </a:xfrm>
          <a:prstGeom prst="rect">
            <a:avLst/>
          </a:prstGeom>
          <a:noFill/>
          <a:ln>
            <a:noFill/>
          </a:ln>
        </p:spPr>
      </p:pic>
      <p:pic>
        <p:nvPicPr>
          <p:cNvPr id="1028" name="Picture 4" descr="Dodo: NBN Providers | Internet | Mobile | Energy">
            <a:extLst>
              <a:ext uri="{FF2B5EF4-FFF2-40B4-BE49-F238E27FC236}">
                <a16:creationId xmlns:a16="http://schemas.microsoft.com/office/drawing/2014/main" id="{31564A4A-6F95-62BB-2270-6EFB6882B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708" y="2953512"/>
            <a:ext cx="16183953" cy="14326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DA123196-B6BF-897B-E4F0-7A265FDE8B88}"/>
              </a:ext>
            </a:extLst>
          </p:cNvPr>
          <p:cNvPicPr>
            <a:picLocks noChangeAspect="1"/>
          </p:cNvPicPr>
          <p:nvPr/>
        </p:nvPicPr>
        <p:blipFill>
          <a:blip r:embed="rId3"/>
          <a:stretch>
            <a:fillRect/>
          </a:stretch>
        </p:blipFill>
        <p:spPr>
          <a:xfrm>
            <a:off x="8476798" y="1619122"/>
            <a:ext cx="6085791" cy="15377489"/>
          </a:xfrm>
          <a:prstGeom prst="rect">
            <a:avLst/>
          </a:prstGeom>
        </p:spPr>
      </p:pic>
    </p:spTree>
    <p:extLst>
      <p:ext uri="{BB962C8B-B14F-4D97-AF65-F5344CB8AC3E}">
        <p14:creationId xmlns:p14="http://schemas.microsoft.com/office/powerpoint/2010/main" val="16625977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Images</a:t>
            </a:r>
            <a:endParaRPr dirty="0">
              <a:solidFill>
                <a:schemeClr val="lt1"/>
              </a:solidFill>
              <a:latin typeface="Poppins"/>
              <a:ea typeface="Poppins"/>
              <a:cs typeface="Poppins"/>
              <a:sym typeface="Poppins"/>
            </a:endParaRPr>
          </a:p>
        </p:txBody>
      </p:sp>
      <p:pic>
        <p:nvPicPr>
          <p:cNvPr id="3" name="Image 2" descr="Une image contenant texte, capture d’écran, Police, conception&#10;&#10;Description générée automatiquement">
            <a:extLst>
              <a:ext uri="{FF2B5EF4-FFF2-40B4-BE49-F238E27FC236}">
                <a16:creationId xmlns:a16="http://schemas.microsoft.com/office/drawing/2014/main" id="{D13C940D-4CF0-0181-AFE2-1598B10EE523}"/>
              </a:ext>
            </a:extLst>
          </p:cNvPr>
          <p:cNvPicPr>
            <a:picLocks noChangeAspect="1"/>
          </p:cNvPicPr>
          <p:nvPr/>
        </p:nvPicPr>
        <p:blipFill>
          <a:blip r:embed="rId3"/>
          <a:stretch>
            <a:fillRect/>
          </a:stretch>
        </p:blipFill>
        <p:spPr>
          <a:xfrm>
            <a:off x="7725038" y="1923900"/>
            <a:ext cx="7589311" cy="149461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Machine learning</a:t>
            </a:r>
            <a:endParaRPr dirty="0">
              <a:solidFill>
                <a:schemeClr val="lt1"/>
              </a:solidFill>
              <a:latin typeface="Poppins"/>
              <a:ea typeface="Poppins"/>
              <a:cs typeface="Poppins"/>
              <a:sym typeface="Poppins"/>
            </a:endParaRPr>
          </a:p>
        </p:txBody>
      </p:sp>
      <p:pic>
        <p:nvPicPr>
          <p:cNvPr id="4" name="Image 3" descr="Une image contenant texte, capture d’écran, Police, conception">
            <a:extLst>
              <a:ext uri="{FF2B5EF4-FFF2-40B4-BE49-F238E27FC236}">
                <a16:creationId xmlns:a16="http://schemas.microsoft.com/office/drawing/2014/main" id="{D299E52E-A6E9-498E-138B-AFAADA44905E}"/>
              </a:ext>
            </a:extLst>
          </p:cNvPr>
          <p:cNvPicPr>
            <a:picLocks noChangeAspect="1"/>
          </p:cNvPicPr>
          <p:nvPr/>
        </p:nvPicPr>
        <p:blipFill>
          <a:blip r:embed="rId3"/>
          <a:stretch>
            <a:fillRect/>
          </a:stretch>
        </p:blipFill>
        <p:spPr>
          <a:xfrm>
            <a:off x="7028605" y="1923900"/>
            <a:ext cx="8982177" cy="14965418"/>
          </a:xfrm>
          <a:prstGeom prst="rect">
            <a:avLst/>
          </a:prstGeom>
        </p:spPr>
      </p:pic>
    </p:spTree>
    <p:extLst>
      <p:ext uri="{BB962C8B-B14F-4D97-AF65-F5344CB8AC3E}">
        <p14:creationId xmlns:p14="http://schemas.microsoft.com/office/powerpoint/2010/main" val="416319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b="0" dirty="0"/>
              <a:t>Contenu </a:t>
            </a:r>
            <a:r>
              <a:rPr lang="fr-CH" dirty="0">
                <a:solidFill>
                  <a:schemeClr val="lt1"/>
                </a:solidFill>
                <a:latin typeface="Poppins"/>
                <a:ea typeface="Poppins"/>
                <a:cs typeface="Poppins"/>
                <a:sym typeface="Poppins"/>
              </a:rPr>
              <a:t>d</a:t>
            </a:r>
            <a:r>
              <a:rPr lang="en" dirty="0">
                <a:solidFill>
                  <a:schemeClr val="lt1"/>
                </a:solidFill>
                <a:latin typeface="Poppins"/>
                <a:ea typeface="Poppins"/>
                <a:cs typeface="Poppins"/>
                <a:sym typeface="Poppins"/>
              </a:rPr>
              <a:t>e cette</a:t>
            </a:r>
            <a:r>
              <a:rPr lang="en" b="0" dirty="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indent="0" algn="ctr">
              <a:buClr>
                <a:schemeClr val="dk1"/>
              </a:buClr>
              <a:buSzPts val="1100"/>
              <a:buNone/>
            </a:pPr>
            <a:r>
              <a:rPr lang="fr-CH" sz="4001" dirty="0"/>
              <a:t>Cette présentation synthétise le rapport issu du projet 2135 </a:t>
            </a:r>
            <a:endParaRPr sz="4001"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1" y="5542102"/>
          <a:ext cx="21469200" cy="8722651"/>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hlinkClick r:id="" action="ppaction://noaction"/>
                        </a:rPr>
                        <a:t>Reprise</a:t>
                      </a:r>
                      <a:r>
                        <a:rPr lang="en" sz="3100" baseline="0" dirty="0">
                          <a:solidFill>
                            <a:schemeClr val="hlink"/>
                          </a:solidFill>
                          <a:uFill>
                            <a:noFill/>
                          </a:uFill>
                          <a:latin typeface="Poppins ExtraBold"/>
                          <a:ea typeface="Poppins ExtraBold"/>
                          <a:cs typeface="Poppins ExtraBold"/>
                          <a:sym typeface="Poppins ExtraBold"/>
                          <a:hlinkClick r:id="" action="ppaction://noaction"/>
                        </a:rPr>
                        <a:t> du projet </a:t>
                      </a:r>
                      <a:r>
                        <a:rPr lang="en" sz="3100" dirty="0">
                          <a:solidFill>
                            <a:schemeClr val="hlink"/>
                          </a:solidFill>
                          <a:uFill>
                            <a:noFill/>
                          </a:uFill>
                          <a:latin typeface="Poppins ExtraBold"/>
                          <a:ea typeface="Poppins ExtraBold"/>
                          <a:cs typeface="Poppins ExtraBold"/>
                          <a:sym typeface="Poppins ExtraBold"/>
                          <a:hlinkClick r:id="" action="ppaction://noaction"/>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Etat initiale,</a:t>
                      </a:r>
                      <a:r>
                        <a:rPr lang="en" sz="3100" baseline="0" dirty="0">
                          <a:solidFill>
                            <a:schemeClr val="lt1"/>
                          </a:solidFill>
                          <a:latin typeface="Anaheim"/>
                          <a:ea typeface="Anaheim"/>
                          <a:cs typeface="Anaheim"/>
                          <a:sym typeface="Anaheim"/>
                        </a:rPr>
                        <a:t> objectifs</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100" baseline="0" dirty="0">
                          <a:solidFill>
                            <a:schemeClr val="lt1"/>
                          </a:solidFill>
                          <a:latin typeface="Poppins ExtraBold"/>
                          <a:ea typeface="Poppins ExtraBold"/>
                          <a:cs typeface="Poppins ExtraBold"/>
                          <a:sym typeface="Poppins ExtraBold"/>
                        </a:rPr>
                        <a:t> Implémentation Python et OpenCV </a:t>
                      </a:r>
                      <a:r>
                        <a:rPr lang="en" sz="3100" dirty="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100" dirty="0">
                          <a:solidFill>
                            <a:schemeClr val="lt1"/>
                          </a:solidFill>
                          <a:latin typeface="Anaheim"/>
                          <a:ea typeface="Anaheim"/>
                          <a:cs typeface="Anaheim"/>
                          <a:sym typeface="Anaheim"/>
                        </a:rPr>
                        <a:t>Préparation de python et utilisation d’OpenCv</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26751">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Programmation des scripts </a:t>
                      </a:r>
                      <a:r>
                        <a:rPr lang="en" sz="3100" dirty="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a:t>
                      </a:r>
                      <a:r>
                        <a:rPr lang="en" sz="2800" i="1" baseline="0" dirty="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Machine</a:t>
                      </a:r>
                      <a:r>
                        <a:rPr lang="fr-CH" sz="2800" i="1" baseline="0" dirty="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100" dirty="0">
                        <a:solidFill>
                          <a:schemeClr val="lt1"/>
                        </a:solidFill>
                        <a:latin typeface="Anaheim"/>
                        <a:ea typeface="Anaheim"/>
                        <a:cs typeface="Anaheim"/>
                        <a:sym typeface="Anaheim"/>
                      </a:endParaRPr>
                    </a:p>
                    <a:p>
                      <a:pPr marL="182880" lvl="0" indent="0" algn="l" rtl="0">
                        <a:spcBef>
                          <a:spcPts val="0"/>
                        </a:spcBef>
                        <a:spcAft>
                          <a:spcPts val="1600"/>
                        </a:spcAft>
                        <a:buNone/>
                      </a:pP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Application</a:t>
                      </a:r>
                      <a:r>
                        <a:rPr lang="en" sz="3100" baseline="0" dirty="0">
                          <a:solidFill>
                            <a:schemeClr val="hlink"/>
                          </a:solidFill>
                          <a:uFill>
                            <a:noFill/>
                          </a:uFill>
                          <a:latin typeface="Poppins ExtraBold"/>
                          <a:ea typeface="Poppins ExtraBold"/>
                          <a:cs typeface="Poppins ExtraBold"/>
                          <a:sym typeface="Poppins ExtraBold"/>
                        </a:rPr>
                        <a:t> T</a:t>
                      </a:r>
                      <a:r>
                        <a:rPr lang="fr-CH" sz="3100" baseline="0" dirty="0">
                          <a:solidFill>
                            <a:schemeClr val="hlink"/>
                          </a:solidFill>
                          <a:uFill>
                            <a:noFill/>
                          </a:uFill>
                          <a:latin typeface="Poppins ExtraBold"/>
                          <a:ea typeface="Poppins ExtraBold"/>
                          <a:cs typeface="Poppins ExtraBold"/>
                          <a:sym typeface="Poppins ExtraBold"/>
                        </a:rPr>
                        <a:t>k</a:t>
                      </a:r>
                      <a:r>
                        <a:rPr lang="en" sz="3100" baseline="0" dirty="0">
                          <a:solidFill>
                            <a:schemeClr val="hlink"/>
                          </a:solidFill>
                          <a:uFill>
                            <a:noFill/>
                          </a:uFill>
                          <a:latin typeface="Poppins ExtraBold"/>
                          <a:ea typeface="Poppins ExtraBold"/>
                          <a:cs typeface="Poppins ExtraBold"/>
                          <a:sym typeface="Poppins ExtraBold"/>
                        </a:rPr>
                        <a:t>inter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100" dirty="0">
                          <a:solidFill>
                            <a:schemeClr val="lt1"/>
                          </a:solidFill>
                          <a:latin typeface="Anaheim"/>
                          <a:ea typeface="Anaheim"/>
                          <a:cs typeface="Anaheim"/>
                          <a:sym typeface="Anaheim"/>
                        </a:rPr>
                        <a:t>Application créer avec python</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Conclusion</a:t>
                      </a:r>
                      <a:r>
                        <a:rPr lang="en" sz="3100" baseline="0" dirty="0">
                          <a:solidFill>
                            <a:schemeClr val="hlink"/>
                          </a:solidFill>
                          <a:uFill>
                            <a:noFill/>
                          </a:uFill>
                          <a:latin typeface="Poppins ExtraBold"/>
                          <a:ea typeface="Poppins ExtraBold"/>
                          <a:cs typeface="Poppins ExtraBold"/>
                          <a:sym typeface="Poppins ExtraBold"/>
                        </a:rPr>
                        <a:t>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Conclusion</a:t>
                      </a:r>
                      <a:r>
                        <a:rPr lang="en" sz="3100" baseline="0" dirty="0">
                          <a:solidFill>
                            <a:schemeClr val="lt1"/>
                          </a:solidFill>
                          <a:latin typeface="Anaheim"/>
                          <a:ea typeface="Anaheim"/>
                          <a:cs typeface="Anaheim"/>
                          <a:sym typeface="Anaheim"/>
                        </a:rPr>
                        <a:t> et sysnthèse du projet</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Ecole</a:t>
            </a:r>
            <a:r>
              <a:rPr lang="en" sz="3500" b="1" dirty="0">
                <a:solidFill>
                  <a:schemeClr val="lt1"/>
                </a:solidFill>
                <a:latin typeface="Anaheim"/>
                <a:ea typeface="Anaheim"/>
                <a:cs typeface="Anaheim"/>
                <a:sym typeface="Anaheim"/>
              </a:rPr>
              <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6"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Fillière</a:t>
            </a:r>
            <a:r>
              <a:rPr lang="en" sz="3500" b="1" dirty="0">
                <a:solidFill>
                  <a:schemeClr val="lt1"/>
                </a:solidFill>
                <a:latin typeface="Anaheim"/>
                <a:ea typeface="Anaheim"/>
                <a:cs typeface="Anaheim"/>
                <a:sym typeface="Anaheim"/>
              </a:rPr>
              <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Reprise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dirty="0"/>
              <a:t>Déscription de la reprise du projet</a:t>
            </a:r>
            <a:endParaRPr dirty="0"/>
          </a:p>
        </p:txBody>
      </p:sp>
      <p:sp>
        <p:nvSpPr>
          <p:cNvPr id="1271" name="Google Shape;1271;p23"/>
          <p:cNvSpPr txBox="1">
            <a:spLocks noGrp="1"/>
          </p:cNvSpPr>
          <p:nvPr>
            <p:ph type="body" idx="1"/>
          </p:nvPr>
        </p:nvSpPr>
        <p:spPr>
          <a:xfrm>
            <a:off x="2349286" y="4469615"/>
            <a:ext cx="19905300" cy="5567785"/>
          </a:xfrm>
          <a:prstGeom prst="rect">
            <a:avLst/>
          </a:prstGeom>
        </p:spPr>
        <p:txBody>
          <a:bodyPr spcFirstLastPara="1" wrap="square" lIns="255950" tIns="255950" rIns="255950" bIns="255950" anchor="ctr" anchorCtr="0">
            <a:noAutofit/>
          </a:bodyPr>
          <a:lstStyle/>
          <a:p>
            <a:r>
              <a:rPr lang="fr-CH" dirty="0">
                <a:solidFill>
                  <a:schemeClr val="hlink"/>
                </a:solidFill>
                <a:uFill>
                  <a:noFill/>
                </a:uFill>
              </a:rPr>
              <a:t>Etat initial : </a:t>
            </a:r>
            <a:r>
              <a:rPr lang="fr-CH" dirty="0"/>
              <a:t>Forme non-achevée du code permettant de reconnaître des formes simples. Cependant, un début de travail.</a:t>
            </a:r>
          </a:p>
          <a:p>
            <a:endParaRPr lang="fr-CH" dirty="0"/>
          </a:p>
          <a:p>
            <a:r>
              <a:rPr lang="fr-CH" dirty="0"/>
              <a:t>Objectif : Mon objectif était dans un premier temps de faire fonctionner le code de reconnaissance d’image avec des formes simples issues d’une base de données, puis de l’étendre pour des images plus complexes et réelles.</a:t>
            </a:r>
          </a:p>
          <a:p>
            <a:endParaRPr lang="fr-CH" dirty="0"/>
          </a:p>
          <a:p>
            <a:r>
              <a:rPr lang="fr-CH" dirty="0"/>
              <a:t>Méthode : Pour la reprise du projet, j’ai décidé de choisir le langage Python, car elle permet une approche plus simple de ce genre d’algorithme et est plus facilement implémentable sur Raspberry.</a:t>
            </a:r>
            <a:endParaRPr dirty="0"/>
          </a:p>
        </p:txBody>
      </p:sp>
      <p:pic>
        <p:nvPicPr>
          <p:cNvPr id="1272" name="Google Shape;1272;p23"/>
          <p:cNvPicPr preferRelativeResize="0"/>
          <p:nvPr/>
        </p:nvPicPr>
        <p:blipFill>
          <a:blip r:embed="rId3">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5400000">
            <a:off x="4409051" y="9499758"/>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446808" y="7629674"/>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7" y="9192035"/>
            <a:ext cx="8864772" cy="5367349"/>
          </a:xfrm>
          <a:prstGeom prst="rect">
            <a:avLst/>
          </a:prstGeom>
          <a:noFill/>
          <a:ln>
            <a:noFill/>
          </a:ln>
        </p:spPr>
      </p:pic>
    </p:spTree>
    <p:extLst>
      <p:ext uri="{BB962C8B-B14F-4D97-AF65-F5344CB8AC3E}">
        <p14:creationId xmlns:p14="http://schemas.microsoft.com/office/powerpoint/2010/main" val="316231450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3" y="3627566"/>
            <a:ext cx="10418526" cy="12831635"/>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Implémentation </a:t>
            </a:r>
            <a:r>
              <a:rPr lang="en" dirty="0">
                <a:solidFill>
                  <a:schemeClr val="lt1"/>
                </a:solidFill>
                <a:latin typeface="Poppins"/>
                <a:ea typeface="Poppins"/>
                <a:cs typeface="Poppins"/>
                <a:sym typeface="Poppins"/>
              </a:rPr>
              <a:t>de</a:t>
            </a:r>
            <a:r>
              <a:rPr lang="en" dirty="0"/>
              <a:t> OpenCv</a:t>
            </a:r>
            <a:endParaRPr dirty="0"/>
          </a:p>
        </p:txBody>
      </p:sp>
      <p:sp>
        <p:nvSpPr>
          <p:cNvPr id="101" name="Google Shape;101;p19"/>
          <p:cNvSpPr txBox="1">
            <a:spLocks noGrp="1"/>
          </p:cNvSpPr>
          <p:nvPr>
            <p:ph type="body" idx="1"/>
          </p:nvPr>
        </p:nvSpPr>
        <p:spPr>
          <a:xfrm>
            <a:off x="771001" y="9516714"/>
            <a:ext cx="11168743" cy="23810865"/>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fr-CH" dirty="0"/>
              <a:t>La librairie de python-</a:t>
            </a:r>
            <a:r>
              <a:rPr lang="fr-CH" dirty="0" err="1"/>
              <a:t>opencv</a:t>
            </a:r>
            <a:r>
              <a:rPr lang="fr-CH" dirty="0"/>
              <a:t> n’est qu’une enveloppe autour du code C/C++ original. Il est normalement</a:t>
            </a:r>
          </a:p>
          <a:p>
            <a:pPr marL="0" indent="0">
              <a:buClr>
                <a:schemeClr val="dk1"/>
              </a:buClr>
              <a:buSzPts val="1100"/>
              <a:buNone/>
            </a:pPr>
            <a:r>
              <a:rPr lang="fr-CH" dirty="0"/>
              <a:t>utilisé pour combiner les meilleures caractéristiques des deux langages, la performance</a:t>
            </a:r>
          </a:p>
          <a:p>
            <a:pPr marL="0" indent="0">
              <a:buClr>
                <a:schemeClr val="dk1"/>
              </a:buClr>
              <a:buSzPts val="1100"/>
              <a:buNone/>
            </a:pPr>
            <a:r>
              <a:rPr lang="fr-CH" dirty="0"/>
              <a:t>de C/C++ et la simplicité de Python.</a:t>
            </a:r>
          </a:p>
          <a:p>
            <a:pPr marL="0" indent="0">
              <a:buClr>
                <a:schemeClr val="dk1"/>
              </a:buClr>
              <a:buSzPts val="1100"/>
              <a:buNone/>
            </a:pPr>
            <a:endParaRPr lang="fr-CH" dirty="0"/>
          </a:p>
          <a:p>
            <a:pPr mar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9" y="7035120"/>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3"/>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7" y="3491656"/>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8" y="5403430"/>
              <a:ext cx="2710470" cy="1200329"/>
            </a:xfrm>
            <a:prstGeom prst="rect">
              <a:avLst/>
            </a:prstGeom>
            <a:noFill/>
          </p:spPr>
          <p:txBody>
            <a:bodyPr wrap="square" rtlCol="0">
              <a:spAutoFit/>
            </a:bodyPr>
            <a:lstStyle/>
            <a:p>
              <a:r>
                <a:rPr lang="fr-CH" sz="7200" b="1" dirty="0">
                  <a:solidFill>
                    <a:schemeClr val="accent1"/>
                  </a:solidFill>
                </a:rPr>
                <a:t>3.9</a:t>
              </a: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3"/>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7"/>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9"/>
            <a:ext cx="2138042" cy="2635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1"/>
            <a:ext cx="7570598" cy="129741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6" y="11107792"/>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2" y="11165313"/>
            <a:ext cx="6582697" cy="329134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6"/>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7" y="3181666"/>
            <a:ext cx="2029633"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4770544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1">
                                            <p:txEl>
                                              <p:pRg st="1" end="1"/>
                                            </p:txEl>
                                          </p:spTgt>
                                        </p:tgtEl>
                                        <p:attrNameLst>
                                          <p:attrName>style.visibility</p:attrName>
                                        </p:attrNameLst>
                                      </p:cBhvr>
                                      <p:to>
                                        <p:strVal val="visible"/>
                                      </p:to>
                                    </p:set>
                                    <p:animEffect transition="in" filter="fade">
                                      <p:cBhvr>
                                        <p:cTn id="25" dur="500"/>
                                        <p:tgtEl>
                                          <p:spTgt spid="10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1">
                                            <p:txEl>
                                              <p:pRg st="2" end="2"/>
                                            </p:txEl>
                                          </p:spTgt>
                                        </p:tgtEl>
                                        <p:attrNameLst>
                                          <p:attrName>style.visibility</p:attrName>
                                        </p:attrNameLst>
                                      </p:cBhvr>
                                      <p:to>
                                        <p:strVal val="visible"/>
                                      </p:to>
                                    </p:set>
                                    <p:animEffect transition="in" filter="fade">
                                      <p:cBhvr>
                                        <p:cTn id="30" dur="500"/>
                                        <p:tgtEl>
                                          <p:spTgt spid="10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fade">
                                      <p:cBhvr>
                                        <p:cTn id="41" dur="500"/>
                                        <p:tgtEl>
                                          <p:spTgt spid="2062"/>
                                        </p:tgtEl>
                                      </p:cBhvr>
                                    </p:animEffect>
                                  </p:childTnLst>
                                </p:cTn>
                              </p:par>
                              <p:par>
                                <p:cTn id="42" presetID="10" presetClass="entr" presetSubtype="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64"/>
                                        </p:tgtEl>
                                        <p:attrNameLst>
                                          <p:attrName>style.visibility</p:attrName>
                                        </p:attrNameLst>
                                      </p:cBhvr>
                                      <p:to>
                                        <p:strVal val="visible"/>
                                      </p:to>
                                    </p:set>
                                    <p:animEffect transition="in" filter="fade">
                                      <p:cBhvr>
                                        <p:cTn id="50" dur="500"/>
                                        <p:tgtEl>
                                          <p:spTgt spid="2064"/>
                                        </p:tgtEl>
                                      </p:cBhvr>
                                    </p:animEffect>
                                  </p:childTnLst>
                                </p:cTn>
                              </p:par>
                              <p:par>
                                <p:cTn id="51" presetID="10" presetClass="entr" presetSubtype="0" fill="hold" nodeType="withEffect">
                                  <p:stCondLst>
                                    <p:cond delay="0"/>
                                  </p:stCondLst>
                                  <p:childTnLst>
                                    <p:set>
                                      <p:cBhvr>
                                        <p:cTn id="52" dur="1" fill="hold">
                                          <p:stCondLst>
                                            <p:cond delay="0"/>
                                          </p:stCondLst>
                                        </p:cTn>
                                        <p:tgtEl>
                                          <p:spTgt spid="2070"/>
                                        </p:tgtEl>
                                        <p:attrNameLst>
                                          <p:attrName>style.visibility</p:attrName>
                                        </p:attrNameLst>
                                      </p:cBhvr>
                                      <p:to>
                                        <p:strVal val="visible"/>
                                      </p:to>
                                    </p:set>
                                    <p:animEffect transition="in" filter="fade">
                                      <p:cBhvr>
                                        <p:cTn id="53" dur="500"/>
                                        <p:tgtEl>
                                          <p:spTgt spid="2070"/>
                                        </p:tgtEl>
                                      </p:cBhvr>
                                    </p:animEffect>
                                  </p:childTnLst>
                                </p:cTn>
                              </p:par>
                              <p:par>
                                <p:cTn id="54" presetID="10" presetClass="entr" presetSubtype="0" fill="hold" nodeType="withEffect">
                                  <p:stCondLst>
                                    <p:cond delay="0"/>
                                  </p:stCondLst>
                                  <p:childTnLst>
                                    <p:set>
                                      <p:cBhvr>
                                        <p:cTn id="55" dur="1" fill="hold">
                                          <p:stCondLst>
                                            <p:cond delay="0"/>
                                          </p:stCondLst>
                                        </p:cTn>
                                        <p:tgtEl>
                                          <p:spTgt spid="2068"/>
                                        </p:tgtEl>
                                        <p:attrNameLst>
                                          <p:attrName>style.visibility</p:attrName>
                                        </p:attrNameLst>
                                      </p:cBhvr>
                                      <p:to>
                                        <p:strVal val="visible"/>
                                      </p:to>
                                    </p:set>
                                    <p:animEffect transition="in" filter="fade">
                                      <p:cBhvr>
                                        <p:cTn id="56" dur="500"/>
                                        <p:tgtEl>
                                          <p:spTgt spid="2068"/>
                                        </p:tgtEl>
                                      </p:cBhvr>
                                    </p:animEffect>
                                  </p:childTnLst>
                                </p:cTn>
                              </p:par>
                              <p:par>
                                <p:cTn id="57" presetID="10" presetClass="entr" presetSubtype="0" fill="hold" nodeType="withEffect">
                                  <p:stCondLst>
                                    <p:cond delay="0"/>
                                  </p:stCondLst>
                                  <p:childTnLst>
                                    <p:set>
                                      <p:cBhvr>
                                        <p:cTn id="58" dur="1" fill="hold">
                                          <p:stCondLst>
                                            <p:cond delay="0"/>
                                          </p:stCondLst>
                                        </p:cTn>
                                        <p:tgtEl>
                                          <p:spTgt spid="2072"/>
                                        </p:tgtEl>
                                        <p:attrNameLst>
                                          <p:attrName>style.visibility</p:attrName>
                                        </p:attrNameLst>
                                      </p:cBhvr>
                                      <p:to>
                                        <p:strVal val="visible"/>
                                      </p:to>
                                    </p:set>
                                    <p:animEffect transition="in" filter="fade">
                                      <p:cBhvr>
                                        <p:cTn id="59"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Neptune is the farthest planet from the Sun</a:t>
            </a:r>
            <a:endParaRPr sz="2501">
              <a:solidFill>
                <a:schemeClr val="lt1"/>
              </a:solidFill>
              <a:latin typeface="Anaheim"/>
              <a:ea typeface="Anaheim"/>
              <a:cs typeface="Anaheim"/>
              <a:sym typeface="Anaheim"/>
            </a:endParaRPr>
          </a:p>
        </p:txBody>
      </p:sp>
      <p:sp>
        <p:nvSpPr>
          <p:cNvPr id="107" name="Google Shape;107;p20"/>
          <p:cNvSpPr/>
          <p:nvPr/>
        </p:nvSpPr>
        <p:spPr>
          <a:xfrm flipH="1">
            <a:off x="21172084" y="6195672"/>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8;p20"/>
          <p:cNvSpPr txBox="1"/>
          <p:nvPr/>
        </p:nvSpPr>
        <p:spPr>
          <a:xfrm flipH="1">
            <a:off x="17398049" y="7705676"/>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Mars is actually a very cold place</a:t>
            </a:r>
            <a:endParaRPr sz="2501">
              <a:solidFill>
                <a:schemeClr val="lt1"/>
              </a:solidFill>
              <a:latin typeface="Anaheim"/>
              <a:ea typeface="Anaheim"/>
              <a:cs typeface="Anaheim"/>
              <a:sym typeface="Anaheim"/>
            </a:endParaRPr>
          </a:p>
        </p:txBody>
      </p:sp>
      <p:sp>
        <p:nvSpPr>
          <p:cNvPr id="109" name="Google Shape;109;p20"/>
          <p:cNvSpPr/>
          <p:nvPr/>
        </p:nvSpPr>
        <p:spPr>
          <a:xfrm flipH="1">
            <a:off x="21172084" y="7750526"/>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Réglage ligne 3 séléctionné</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fr-CH"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Dataset</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Premier algorithme reconnaissance d’images simples </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en" sz="2200" dirty="0">
                <a:solidFill>
                  <a:schemeClr val="lt1"/>
                </a:solidFill>
                <a:latin typeface="Anaheim"/>
                <a:ea typeface="Anaheim"/>
                <a:cs typeface="Anaheim"/>
                <a:sym typeface="Anaheim"/>
              </a:rPr>
              <a:t>Des images simples bicolores sont séléctionnées aléatoirement d’une base de données puis analysées selon un algorithme</a:t>
            </a:r>
            <a:endParaRP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DATASET</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Images RGB</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Taille 200x200 pixels</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10’000 images</a:t>
            </a: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+/- 180° de rotation</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2D geometric shapes dataset for machine learning</a:t>
            </a:r>
          </a:p>
          <a:p>
            <a:pPr algn="ctr"/>
            <a:r>
              <a:rPr lang="en-GB" sz="2200" dirty="0">
                <a:solidFill>
                  <a:schemeClr val="lt1"/>
                </a:solidFill>
                <a:latin typeface="Anaheim"/>
                <a:ea typeface="Anaheim"/>
                <a:cs typeface="Anaheim"/>
                <a:sym typeface="Anaheim"/>
              </a:rPr>
              <a:t>and pattern recognition</a:t>
            </a:r>
          </a:p>
        </p:txBody>
      </p:sp>
      <p:sp>
        <p:nvSpPr>
          <p:cNvPr id="126" name="Google Shape;126;p20"/>
          <p:cNvSpPr txBox="1"/>
          <p:nvPr/>
        </p:nvSpPr>
        <p:spPr>
          <a:xfrm>
            <a:off x="12074993" y="4159285"/>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sp>
        <p:nvSpPr>
          <p:cNvPr id="136" name="Google Shape;136;p20"/>
          <p:cNvSpPr txBox="1"/>
          <p:nvPr/>
        </p:nvSpPr>
        <p:spPr>
          <a:xfrm>
            <a:off x="12122153" y="11841941"/>
            <a:ext cx="5010900"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RESULTATS</a:t>
            </a:r>
            <a:endParaRPr sz="3500" dirty="0">
              <a:solidFill>
                <a:schemeClr val="lt1"/>
              </a:solidFill>
              <a:latin typeface="Poppins ExtraBold"/>
              <a:ea typeface="Poppins ExtraBold"/>
              <a:cs typeface="Poppins ExtraBold"/>
              <a:sym typeface="Poppins ExtraBold"/>
            </a:endParaRPr>
          </a:p>
        </p:txBody>
      </p:sp>
      <p:sp>
        <p:nvSpPr>
          <p:cNvPr id="141" name="Google Shape;141;p20"/>
          <p:cNvSpPr txBox="1"/>
          <p:nvPr/>
        </p:nvSpPr>
        <p:spPr>
          <a:xfrm>
            <a:off x="17398050" y="9298414"/>
            <a:ext cx="5010900" cy="548699"/>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1"/>
          </a:xfrm>
          <a:prstGeom prst="rect">
            <a:avLst/>
          </a:prstGeom>
          <a:noFill/>
          <a:ln>
            <a:noFill/>
          </a:ln>
        </p:spPr>
        <p:txBody>
          <a:bodyPr spcFirstLastPara="1" wrap="square" lIns="91425" tIns="91425" rIns="91425" bIns="91425" anchor="ctr" anchorCtr="0">
            <a:noAutofit/>
          </a:bodyPr>
          <a:lstStyle/>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5" name="Google Shape;205;p20"/>
          <p:cNvGrpSpPr/>
          <p:nvPr/>
        </p:nvGrpSpPr>
        <p:grpSpPr>
          <a:xfrm>
            <a:off x="21491744"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grpSp>
        <p:nvGrpSpPr>
          <p:cNvPr id="247" name="Google Shape;247;p20"/>
          <p:cNvGrpSpPr/>
          <p:nvPr/>
        </p:nvGrpSpPr>
        <p:grpSpPr>
          <a:xfrm>
            <a:off x="21496255" y="8077087"/>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pic>
        <p:nvPicPr>
          <p:cNvPr id="3" name="Image 2">
            <a:extLst>
              <a:ext uri="{FF2B5EF4-FFF2-40B4-BE49-F238E27FC236}">
                <a16:creationId xmlns:a16="http://schemas.microsoft.com/office/drawing/2014/main" id="{242153B4-2FE4-9B05-6AA9-FAD65C34D4C1}"/>
              </a:ext>
            </a:extLst>
          </p:cNvPr>
          <p:cNvPicPr>
            <a:picLocks noChangeAspect="1"/>
          </p:cNvPicPr>
          <p:nvPr/>
        </p:nvPicPr>
        <p:blipFill>
          <a:blip r:embed="rId3"/>
          <a:stretch>
            <a:fillRect/>
          </a:stretch>
        </p:blipFill>
        <p:spPr>
          <a:xfrm>
            <a:off x="6674946" y="12462794"/>
            <a:ext cx="15905319" cy="4303792"/>
          </a:xfrm>
          <a:prstGeom prst="rect">
            <a:avLst/>
          </a:prstGeom>
        </p:spPr>
      </p:pic>
      <p:pic>
        <p:nvPicPr>
          <p:cNvPr id="5" name="Image 4" descr="Une image contenant capture d’écran, diagramme, texte, Caractère coloré">
            <a:extLst>
              <a:ext uri="{FF2B5EF4-FFF2-40B4-BE49-F238E27FC236}">
                <a16:creationId xmlns:a16="http://schemas.microsoft.com/office/drawing/2014/main" id="{6AAC485C-0CF5-9957-4C77-15A42D21C3EC}"/>
              </a:ext>
            </a:extLst>
          </p:cNvPr>
          <p:cNvPicPr>
            <a:picLocks noChangeAspect="1"/>
          </p:cNvPicPr>
          <p:nvPr/>
        </p:nvPicPr>
        <p:blipFill>
          <a:blip r:embed="rId4"/>
          <a:stretch>
            <a:fillRect/>
          </a:stretch>
        </p:blipFill>
        <p:spPr>
          <a:xfrm>
            <a:off x="6572524" y="5226244"/>
            <a:ext cx="16007738" cy="6351987"/>
          </a:xfrm>
          <a:prstGeom prst="rect">
            <a:avLst/>
          </a:prstGeom>
        </p:spPr>
      </p:pic>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Algorithme non-optimage pour une utilisatrion générique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Images</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plus complexes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Détecte les formes, tous les contours et déduit la forme de chacun des</a:t>
            </a:r>
          </a:p>
          <a:p>
            <a:pPr algn="ctr"/>
            <a:r>
              <a:rPr lang="fr-FR" sz="2200" dirty="0">
                <a:solidFill>
                  <a:schemeClr val="lt1"/>
                </a:solidFill>
                <a:latin typeface="Anaheim"/>
                <a:ea typeface="Anaheim"/>
                <a:cs typeface="Anaheim"/>
                <a:sym typeface="Anaheim"/>
              </a:rPr>
              <a:t>contours par une approximation en utilisant uniquement </a:t>
            </a:r>
            <a:r>
              <a:rPr lang="fr-FR" sz="2200" dirty="0" err="1">
                <a:solidFill>
                  <a:schemeClr val="lt1"/>
                </a:solidFill>
                <a:latin typeface="Anaheim"/>
                <a:ea typeface="Anaheim"/>
                <a:cs typeface="Anaheim"/>
                <a:sym typeface="Anaheim"/>
              </a:rPr>
              <a:t>openCV</a:t>
            </a:r>
            <a:endParaRPr lang="fr-F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Détecte et fait l’approximations de tous les contours</a:t>
            </a: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Grande erreur due aux détails des contours et au manque de masquage</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non-</a:t>
            </a:r>
            <a:r>
              <a:rPr lang="en-GB" sz="2200" dirty="0" err="1">
                <a:solidFill>
                  <a:schemeClr val="lt1"/>
                </a:solidFill>
                <a:latin typeface="Anaheim"/>
                <a:ea typeface="Anaheim"/>
                <a:cs typeface="Anaheim"/>
                <a:sym typeface="Anaheim"/>
              </a:rPr>
              <a:t>optimales</a:t>
            </a:r>
            <a:r>
              <a:rPr lang="en-GB" sz="2200" dirty="0">
                <a:solidFill>
                  <a:schemeClr val="lt1"/>
                </a:solidFill>
                <a:latin typeface="Anaheim"/>
                <a:ea typeface="Anaheim"/>
                <a:cs typeface="Anaheim"/>
                <a:sym typeface="Anaheim"/>
              </a:rPr>
              <a:t>, problems de lumière</a:t>
            </a:r>
          </a:p>
        </p:txBody>
      </p:sp>
      <p:sp>
        <p:nvSpPr>
          <p:cNvPr id="126" name="Google Shape;126;p20"/>
          <p:cNvSpPr txBox="1"/>
          <p:nvPr/>
        </p:nvSpPr>
        <p:spPr>
          <a:xfrm>
            <a:off x="12074993" y="3941371"/>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pic>
        <p:nvPicPr>
          <p:cNvPr id="4" name="Image 3" descr="Une image contenant capture d’écran, texte">
            <a:extLst>
              <a:ext uri="{FF2B5EF4-FFF2-40B4-BE49-F238E27FC236}">
                <a16:creationId xmlns:a16="http://schemas.microsoft.com/office/drawing/2014/main" id="{D677BD85-DBE4-1D20-152C-1A2E0C45584D}"/>
              </a:ext>
            </a:extLst>
          </p:cNvPr>
          <p:cNvPicPr>
            <a:picLocks noChangeAspect="1"/>
          </p:cNvPicPr>
          <p:nvPr/>
        </p:nvPicPr>
        <p:blipFill>
          <a:blip r:embed="rId3"/>
          <a:stretch>
            <a:fillRect/>
          </a:stretch>
        </p:blipFill>
        <p:spPr>
          <a:xfrm>
            <a:off x="8353184" y="4855771"/>
            <a:ext cx="11998008" cy="5663060"/>
          </a:xfrm>
          <a:prstGeom prst="rect">
            <a:avLst/>
          </a:prstGeom>
        </p:spPr>
      </p:pic>
      <p:pic>
        <p:nvPicPr>
          <p:cNvPr id="7" name="Image 6" descr="Une image contenant texte, capture d’écran, Police, circuit&#10;&#10;Description générée automatiquement">
            <a:extLst>
              <a:ext uri="{FF2B5EF4-FFF2-40B4-BE49-F238E27FC236}">
                <a16:creationId xmlns:a16="http://schemas.microsoft.com/office/drawing/2014/main" id="{30CBFF80-35AF-9A58-0345-810B35C74541}"/>
              </a:ext>
            </a:extLst>
          </p:cNvPr>
          <p:cNvPicPr>
            <a:picLocks noChangeAspect="1"/>
          </p:cNvPicPr>
          <p:nvPr/>
        </p:nvPicPr>
        <p:blipFill>
          <a:blip r:embed="rId4"/>
          <a:stretch>
            <a:fillRect/>
          </a:stretch>
        </p:blipFill>
        <p:spPr>
          <a:xfrm>
            <a:off x="8353184" y="10707511"/>
            <a:ext cx="11998008" cy="6366942"/>
          </a:xfrm>
          <a:prstGeom prst="rect">
            <a:avLst/>
          </a:prstGeom>
        </p:spPr>
      </p:pic>
    </p:spTree>
    <p:extLst>
      <p:ext uri="{BB962C8B-B14F-4D97-AF65-F5344CB8AC3E}">
        <p14:creationId xmlns:p14="http://schemas.microsoft.com/office/powerpoint/2010/main" val="98474857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Analyse polyvalente et performante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Machine </a:t>
            </a:r>
            <a:r>
              <a:rPr lang="en" sz="8000" dirty="0"/>
              <a:t>Learning</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basé sur le machine learning</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Pour une analyse d’image polyvalente et plus précise, on peut facilement</a:t>
            </a:r>
          </a:p>
          <a:p>
            <a:pPr algn="ctr"/>
            <a:r>
              <a:rPr lang="fr-FR" sz="2200" dirty="0">
                <a:solidFill>
                  <a:schemeClr val="lt1"/>
                </a:solidFill>
                <a:latin typeface="Anaheim"/>
                <a:ea typeface="Anaheim"/>
                <a:cs typeface="Anaheim"/>
                <a:sym typeface="Anaheim"/>
              </a:rPr>
              <a:t>implémenter sur python des modèles de ML entrainés sur de grandes quantités</a:t>
            </a:r>
          </a:p>
          <a:p>
            <a:pPr algn="ctr"/>
            <a:r>
              <a:rPr lang="fr-FR" sz="2200" dirty="0">
                <a:solidFill>
                  <a:schemeClr val="lt1"/>
                </a:solidFill>
                <a:latin typeface="Anaheim"/>
                <a:ea typeface="Anaheim"/>
                <a:cs typeface="Anaheim"/>
                <a:sym typeface="Anaheim"/>
              </a:rPr>
              <a:t>d’images.</a:t>
            </a: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18 couches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Taille de ~50MB</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1’106’890’512 paramètres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Entrainé sur 102’810’167 images</a:t>
            </a: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9" name="Image 8" descr="Une image contenant véhicule, Véhicule terrestre, roue, Voiture classique">
            <a:extLst>
              <a:ext uri="{FF2B5EF4-FFF2-40B4-BE49-F238E27FC236}">
                <a16:creationId xmlns:a16="http://schemas.microsoft.com/office/drawing/2014/main" id="{E7043D48-E8E5-F9BA-F384-D9955EACAF25}"/>
              </a:ext>
            </a:extLst>
          </p:cNvPr>
          <p:cNvPicPr>
            <a:picLocks noChangeAspect="1"/>
          </p:cNvPicPr>
          <p:nvPr/>
        </p:nvPicPr>
        <p:blipFill>
          <a:blip r:embed="rId3"/>
          <a:stretch>
            <a:fillRect/>
          </a:stretch>
        </p:blipFill>
        <p:spPr>
          <a:xfrm>
            <a:off x="7071457" y="4382951"/>
            <a:ext cx="7277590" cy="4851726"/>
          </a:xfrm>
          <a:prstGeom prst="rect">
            <a:avLst/>
          </a:prstGeom>
        </p:spPr>
      </p:pic>
      <p:sp>
        <p:nvSpPr>
          <p:cNvPr id="10" name="Google Shape;119;p20">
            <a:extLst>
              <a:ext uri="{FF2B5EF4-FFF2-40B4-BE49-F238E27FC236}">
                <a16:creationId xmlns:a16="http://schemas.microsoft.com/office/drawing/2014/main" id="{1ACAC88A-8B66-B40C-4240-6D982EFEB716}"/>
              </a:ext>
            </a:extLst>
          </p:cNvPr>
          <p:cNvSpPr txBox="1"/>
          <p:nvPr/>
        </p:nvSpPr>
        <p:spPr>
          <a:xfrm>
            <a:off x="8258052" y="947490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rgbClr val="00B050"/>
                </a:solidFill>
                <a:latin typeface="Poppins ExtraBold"/>
                <a:ea typeface="Poppins ExtraBold"/>
                <a:cs typeface="Poppins ExtraBold"/>
                <a:sym typeface="Poppins ExtraBold"/>
              </a:rPr>
              <a:t>SPORT CAR</a:t>
            </a:r>
            <a:endParaRPr sz="3500" dirty="0">
              <a:solidFill>
                <a:srgbClr val="00B050"/>
              </a:solidFill>
              <a:latin typeface="Poppins ExtraBold"/>
              <a:ea typeface="Poppins ExtraBold"/>
              <a:cs typeface="Poppins ExtraBold"/>
              <a:sym typeface="Poppins ExtraBold"/>
            </a:endParaRPr>
          </a:p>
        </p:txBody>
      </p:sp>
      <p:pic>
        <p:nvPicPr>
          <p:cNvPr id="12" name="Image 11" descr="Une image contenant plein air, chien, museau, Fourrage">
            <a:extLst>
              <a:ext uri="{FF2B5EF4-FFF2-40B4-BE49-F238E27FC236}">
                <a16:creationId xmlns:a16="http://schemas.microsoft.com/office/drawing/2014/main" id="{9272BAAE-0131-7622-D981-4139F4FBDB8B}"/>
              </a:ext>
            </a:extLst>
          </p:cNvPr>
          <p:cNvPicPr>
            <a:picLocks noChangeAspect="1"/>
          </p:cNvPicPr>
          <p:nvPr/>
        </p:nvPicPr>
        <p:blipFill>
          <a:blip r:embed="rId4"/>
          <a:stretch>
            <a:fillRect/>
          </a:stretch>
        </p:blipFill>
        <p:spPr>
          <a:xfrm>
            <a:off x="7104062" y="10430875"/>
            <a:ext cx="7298023" cy="4851726"/>
          </a:xfrm>
          <a:prstGeom prst="rect">
            <a:avLst/>
          </a:prstGeom>
        </p:spPr>
      </p:pic>
      <p:sp>
        <p:nvSpPr>
          <p:cNvPr id="13" name="Google Shape;119;p20">
            <a:extLst>
              <a:ext uri="{FF2B5EF4-FFF2-40B4-BE49-F238E27FC236}">
                <a16:creationId xmlns:a16="http://schemas.microsoft.com/office/drawing/2014/main" id="{0246AEA0-743A-38C5-5A46-99BB6D9FD5FF}"/>
              </a:ext>
            </a:extLst>
          </p:cNvPr>
          <p:cNvSpPr txBox="1"/>
          <p:nvPr/>
        </p:nvSpPr>
        <p:spPr>
          <a:xfrm>
            <a:off x="8300873" y="15552224"/>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MINIATURE PINSCHER</a:t>
            </a:r>
            <a:endParaRPr sz="3500" dirty="0">
              <a:solidFill>
                <a:srgbClr val="00B050"/>
              </a:solidFill>
              <a:latin typeface="Poppins ExtraBold"/>
              <a:ea typeface="Poppins ExtraBold"/>
              <a:cs typeface="Poppins ExtraBold"/>
              <a:sym typeface="Poppins ExtraBold"/>
            </a:endParaRPr>
          </a:p>
        </p:txBody>
      </p:sp>
      <p:sp>
        <p:nvSpPr>
          <p:cNvPr id="16" name="Google Shape;119;p20">
            <a:extLst>
              <a:ext uri="{FF2B5EF4-FFF2-40B4-BE49-F238E27FC236}">
                <a16:creationId xmlns:a16="http://schemas.microsoft.com/office/drawing/2014/main" id="{1ACBAAFE-4922-7856-2E5F-7BFEB16EA48A}"/>
              </a:ext>
            </a:extLst>
          </p:cNvPr>
          <p:cNvSpPr txBox="1"/>
          <p:nvPr/>
        </p:nvSpPr>
        <p:spPr>
          <a:xfrm>
            <a:off x="15787053" y="9597221"/>
            <a:ext cx="5789421" cy="492739"/>
          </a:xfrm>
          <a:prstGeom prst="rect">
            <a:avLst/>
          </a:prstGeom>
          <a:noFill/>
          <a:ln>
            <a:noFill/>
          </a:ln>
        </p:spPr>
        <p:txBody>
          <a:bodyPr spcFirstLastPara="1" wrap="square" lIns="91425" tIns="91425" rIns="91425" bIns="91425" anchor="ctr" anchorCtr="0">
            <a:noAutofit/>
          </a:bodyPr>
          <a:lstStyle/>
          <a:p>
            <a:pPr algn="ctr"/>
            <a:r>
              <a:rPr lang="en-GB" sz="3500" dirty="0">
                <a:solidFill>
                  <a:srgbClr val="C00000"/>
                </a:solidFill>
                <a:latin typeface="Poppins ExtraBold"/>
                <a:ea typeface="Poppins ExtraBold"/>
                <a:cs typeface="Poppins ExtraBold"/>
                <a:sym typeface="Poppins ExtraBold"/>
              </a:rPr>
              <a:t>MONCARCH</a:t>
            </a:r>
            <a:r>
              <a:rPr lang="en" sz="3500" dirty="0">
                <a:solidFill>
                  <a:srgbClr val="C00000"/>
                </a:solidFill>
                <a:latin typeface="Poppins ExtraBold"/>
                <a:ea typeface="Poppins ExtraBold"/>
                <a:cs typeface="Poppins ExtraBold"/>
                <a:sym typeface="Poppins ExtraBold"/>
              </a:rPr>
              <a:t> (papillon)</a:t>
            </a:r>
            <a:endParaRPr sz="3500" dirty="0">
              <a:solidFill>
                <a:srgbClr val="C00000"/>
              </a:solidFill>
              <a:latin typeface="Poppins ExtraBold"/>
              <a:ea typeface="Poppins ExtraBold"/>
              <a:cs typeface="Poppins ExtraBold"/>
              <a:sym typeface="Poppins ExtraBold"/>
            </a:endParaRPr>
          </a:p>
        </p:txBody>
      </p:sp>
      <p:pic>
        <p:nvPicPr>
          <p:cNvPr id="19" name="Image 18" descr="Une image contenant ciel, plein air, arbre, fleurir">
            <a:extLst>
              <a:ext uri="{FF2B5EF4-FFF2-40B4-BE49-F238E27FC236}">
                <a16:creationId xmlns:a16="http://schemas.microsoft.com/office/drawing/2014/main" id="{0EDA99D2-554C-2AC0-F127-6B3C663FEE4E}"/>
              </a:ext>
            </a:extLst>
          </p:cNvPr>
          <p:cNvPicPr>
            <a:picLocks noChangeAspect="1"/>
          </p:cNvPicPr>
          <p:nvPr/>
        </p:nvPicPr>
        <p:blipFill>
          <a:blip r:embed="rId5"/>
          <a:stretch>
            <a:fillRect/>
          </a:stretch>
        </p:blipFill>
        <p:spPr>
          <a:xfrm>
            <a:off x="14983490" y="4259539"/>
            <a:ext cx="7396548" cy="4931032"/>
          </a:xfrm>
          <a:prstGeom prst="rect">
            <a:avLst/>
          </a:prstGeom>
        </p:spPr>
      </p:pic>
      <p:sp>
        <p:nvSpPr>
          <p:cNvPr id="24" name="Google Shape;119;p20">
            <a:extLst>
              <a:ext uri="{FF2B5EF4-FFF2-40B4-BE49-F238E27FC236}">
                <a16:creationId xmlns:a16="http://schemas.microsoft.com/office/drawing/2014/main" id="{23482420-0EBC-5D24-4D3F-634E8658719B}"/>
              </a:ext>
            </a:extLst>
          </p:cNvPr>
          <p:cNvSpPr txBox="1"/>
          <p:nvPr/>
        </p:nvSpPr>
        <p:spPr>
          <a:xfrm>
            <a:off x="15580903" y="15552223"/>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SUSPENSION BRIDGE</a:t>
            </a:r>
            <a:endParaRPr sz="3500" dirty="0">
              <a:solidFill>
                <a:srgbClr val="00B050"/>
              </a:solidFill>
              <a:latin typeface="Poppins ExtraBold"/>
              <a:ea typeface="Poppins ExtraBold"/>
              <a:cs typeface="Poppins ExtraBold"/>
              <a:sym typeface="Poppins ExtraBold"/>
            </a:endParaRPr>
          </a:p>
        </p:txBody>
      </p:sp>
      <p:pic>
        <p:nvPicPr>
          <p:cNvPr id="26" name="Image 25" descr="Une image contenant ciel, nuage, plein air, bâtiment">
            <a:extLst>
              <a:ext uri="{FF2B5EF4-FFF2-40B4-BE49-F238E27FC236}">
                <a16:creationId xmlns:a16="http://schemas.microsoft.com/office/drawing/2014/main" id="{E5D44CF2-0E33-722B-3893-2DB717D64F5E}"/>
              </a:ext>
            </a:extLst>
          </p:cNvPr>
          <p:cNvPicPr>
            <a:picLocks noChangeAspect="1"/>
          </p:cNvPicPr>
          <p:nvPr/>
        </p:nvPicPr>
        <p:blipFill>
          <a:blip r:embed="rId6"/>
          <a:stretch>
            <a:fillRect/>
          </a:stretch>
        </p:blipFill>
        <p:spPr>
          <a:xfrm>
            <a:off x="14851368" y="10386116"/>
            <a:ext cx="7350868" cy="4869950"/>
          </a:xfrm>
          <a:prstGeom prst="rect">
            <a:avLst/>
          </a:prstGeom>
        </p:spPr>
      </p:pic>
    </p:spTree>
    <p:extLst>
      <p:ext uri="{BB962C8B-B14F-4D97-AF65-F5344CB8AC3E}">
        <p14:creationId xmlns:p14="http://schemas.microsoft.com/office/powerpoint/2010/main" val="332739860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fr-CH" sz="2200" dirty="0">
                <a:solidFill>
                  <a:schemeClr val="lt1"/>
                </a:solidFill>
                <a:latin typeface="Anaheim"/>
                <a:ea typeface="Anaheim"/>
                <a:cs typeface="Anaheim"/>
                <a:sym typeface="Anaheim"/>
              </a:rPr>
              <a:t>Application implémentable facilement sur Raspberry Pi</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Application </a:t>
            </a:r>
            <a:r>
              <a:rPr lang="en" sz="8000" dirty="0">
                <a:solidFill>
                  <a:schemeClr val="lt1"/>
                </a:solidFill>
                <a:latin typeface="Poppins"/>
                <a:cs typeface="Poppins"/>
                <a:sym typeface="Poppins"/>
              </a:rPr>
              <a:t>TKinte</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Application qui réunit tous les scripts précédents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Afin de réunir tous les scripts j’ai décidé de développer une application avec une interface sur</a:t>
            </a:r>
          </a:p>
          <a:p>
            <a:pPr algn="ctr"/>
            <a:r>
              <a:rPr lang="fr-FR" sz="2200" dirty="0">
                <a:solidFill>
                  <a:schemeClr val="lt1"/>
                </a:solidFill>
                <a:latin typeface="Anaheim"/>
                <a:ea typeface="Anaheim"/>
                <a:cs typeface="Anaheim"/>
                <a:sym typeface="Anaheim"/>
              </a:rPr>
              <a:t>python, pour ce faire, j’ai utilisé le paquet </a:t>
            </a:r>
            <a:r>
              <a:rPr lang="fr-FR" sz="2200" dirty="0" err="1">
                <a:solidFill>
                  <a:schemeClr val="lt1"/>
                </a:solidFill>
                <a:latin typeface="Anaheim"/>
                <a:ea typeface="Anaheim"/>
                <a:cs typeface="Anaheim"/>
                <a:sym typeface="Anaheim"/>
              </a:rPr>
              <a:t>TKinter</a:t>
            </a:r>
            <a:endParaRPr lang="fr-FR" sz="2200" dirty="0">
              <a:solidFill>
                <a:schemeClr val="lt1"/>
              </a:solidFill>
              <a:latin typeface="Anaheim"/>
              <a:ea typeface="Anaheim"/>
              <a:cs typeface="Anaheim"/>
              <a:sym typeface="Anaheim"/>
            </a:endParaRP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2752" y="11829612"/>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Lecture de n’importe quelle image</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Trace les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la forme des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l’image par ML</a:t>
            </a:r>
          </a:p>
          <a:p>
            <a:pPr marL="274328" indent="-276868" algn="ctr">
              <a:buClr>
                <a:schemeClr val="accent1"/>
              </a:buClr>
              <a:buSzPts val="2200"/>
              <a:buFont typeface="Anaheim"/>
              <a:buChar char="●"/>
            </a:pPr>
            <a:endParaRPr lang="fr-F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5" name="Image 4" descr="Une image contenant texte, tasse de café, capture d’écran, récipients pour boire">
            <a:extLst>
              <a:ext uri="{FF2B5EF4-FFF2-40B4-BE49-F238E27FC236}">
                <a16:creationId xmlns:a16="http://schemas.microsoft.com/office/drawing/2014/main" id="{2E9574F9-DE15-FB5F-1C3B-682CEA03AAA0}"/>
              </a:ext>
            </a:extLst>
          </p:cNvPr>
          <p:cNvPicPr>
            <a:picLocks noChangeAspect="1"/>
          </p:cNvPicPr>
          <p:nvPr/>
        </p:nvPicPr>
        <p:blipFill>
          <a:blip r:embed="rId3"/>
          <a:stretch>
            <a:fillRect/>
          </a:stretch>
        </p:blipFill>
        <p:spPr>
          <a:xfrm>
            <a:off x="6278383" y="3715389"/>
            <a:ext cx="15653740" cy="13005374"/>
          </a:xfrm>
          <a:prstGeom prst="rect">
            <a:avLst/>
          </a:prstGeom>
        </p:spPr>
      </p:pic>
      <p:pic>
        <p:nvPicPr>
          <p:cNvPr id="7" name="Image 6" descr="Une image contenant texte, diagramme, capture d’écran, Police&#10;&#10;Description générée automatiquement">
            <a:extLst>
              <a:ext uri="{FF2B5EF4-FFF2-40B4-BE49-F238E27FC236}">
                <a16:creationId xmlns:a16="http://schemas.microsoft.com/office/drawing/2014/main" id="{3747BA1A-A133-D5BE-EAFF-AD8078B880BD}"/>
              </a:ext>
            </a:extLst>
          </p:cNvPr>
          <p:cNvPicPr>
            <a:picLocks noChangeAspect="1"/>
          </p:cNvPicPr>
          <p:nvPr/>
        </p:nvPicPr>
        <p:blipFill>
          <a:blip r:embed="rId4"/>
          <a:stretch>
            <a:fillRect/>
          </a:stretch>
        </p:blipFill>
        <p:spPr>
          <a:xfrm>
            <a:off x="6323107" y="3715389"/>
            <a:ext cx="11542917" cy="10040757"/>
          </a:xfrm>
          <a:prstGeom prst="rect">
            <a:avLst/>
          </a:prstGeom>
        </p:spPr>
      </p:pic>
      <p:pic>
        <p:nvPicPr>
          <p:cNvPr id="11" name="Image 10" descr="Une image contenant texte, capture d’écran, Police, ligne">
            <a:extLst>
              <a:ext uri="{FF2B5EF4-FFF2-40B4-BE49-F238E27FC236}">
                <a16:creationId xmlns:a16="http://schemas.microsoft.com/office/drawing/2014/main" id="{15FE35F1-806B-BEED-F86E-624BB8504CF8}"/>
              </a:ext>
            </a:extLst>
          </p:cNvPr>
          <p:cNvPicPr>
            <a:picLocks noChangeAspect="1"/>
          </p:cNvPicPr>
          <p:nvPr/>
        </p:nvPicPr>
        <p:blipFill>
          <a:blip r:embed="rId5"/>
          <a:stretch>
            <a:fillRect/>
          </a:stretch>
        </p:blipFill>
        <p:spPr>
          <a:xfrm>
            <a:off x="6323107" y="3715389"/>
            <a:ext cx="15528782" cy="7609103"/>
          </a:xfrm>
          <a:prstGeom prst="rect">
            <a:avLst/>
          </a:prstGeom>
        </p:spPr>
      </p:pic>
    </p:spTree>
    <p:extLst>
      <p:ext uri="{BB962C8B-B14F-4D97-AF65-F5344CB8AC3E}">
        <p14:creationId xmlns:p14="http://schemas.microsoft.com/office/powerpoint/2010/main" val="2844636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Conclusion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1" name="Google Shape;1271;p23"/>
          <p:cNvSpPr txBox="1">
            <a:spLocks noGrp="1"/>
          </p:cNvSpPr>
          <p:nvPr>
            <p:ph type="body" idx="1"/>
          </p:nvPr>
        </p:nvSpPr>
        <p:spPr>
          <a:xfrm>
            <a:off x="2118685" y="4845778"/>
            <a:ext cx="19905300" cy="5567785"/>
          </a:xfrm>
          <a:prstGeom prst="rect">
            <a:avLst/>
          </a:prstGeom>
        </p:spPr>
        <p:txBody>
          <a:bodyPr spcFirstLastPara="1" wrap="square" lIns="255950" tIns="255950" rIns="255950" bIns="255950" anchor="ctr" anchorCtr="0">
            <a:noAutofit/>
          </a:bodyPr>
          <a:lstStyle/>
          <a:p>
            <a:pPr marL="6350" indent="0">
              <a:buNone/>
            </a:pPr>
            <a:r>
              <a:rPr lang="fr-FR" dirty="0">
                <a:solidFill>
                  <a:schemeClr val="hlink"/>
                </a:solidFill>
                <a:uFill>
                  <a:noFill/>
                </a:uFill>
              </a:rPr>
              <a:t>J’ai pu : </a:t>
            </a:r>
          </a:p>
          <a:p>
            <a:r>
              <a:rPr lang="fr-FR" dirty="0">
                <a:solidFill>
                  <a:schemeClr val="hlink"/>
                </a:solidFill>
                <a:uFill>
                  <a:noFill/>
                </a:uFill>
              </a:rPr>
              <a:t>  Développer des scripts permettant d’extraire et d’analyser des contours d’images.</a:t>
            </a:r>
          </a:p>
          <a:p>
            <a:r>
              <a:rPr lang="fr-FR" dirty="0">
                <a:solidFill>
                  <a:schemeClr val="hlink"/>
                </a:solidFill>
                <a:uFill>
                  <a:noFill/>
                </a:uFill>
              </a:rPr>
              <a:t> Mettre en place et tester des algorithmes sur des images réelle ou issues de </a:t>
            </a:r>
            <a:r>
              <a:rPr lang="fr-FR" dirty="0" err="1">
                <a:solidFill>
                  <a:schemeClr val="hlink"/>
                </a:solidFill>
                <a:uFill>
                  <a:noFill/>
                </a:uFill>
              </a:rPr>
              <a:t>dataset</a:t>
            </a:r>
            <a:r>
              <a:rPr lang="fr-FR" dirty="0">
                <a:solidFill>
                  <a:schemeClr val="hlink"/>
                </a:solidFill>
                <a:uFill>
                  <a:noFill/>
                </a:uFill>
              </a:rPr>
              <a:t>.</a:t>
            </a:r>
          </a:p>
          <a:p>
            <a:r>
              <a:rPr lang="fr-FR" dirty="0">
                <a:solidFill>
                  <a:schemeClr val="hlink"/>
                </a:solidFill>
                <a:uFill>
                  <a:noFill/>
                </a:uFill>
              </a:rPr>
              <a:t> Implémenter un modèle de machine </a:t>
            </a:r>
            <a:r>
              <a:rPr lang="fr-FR" dirty="0" err="1">
                <a:solidFill>
                  <a:schemeClr val="hlink"/>
                </a:solidFill>
                <a:uFill>
                  <a:noFill/>
                </a:uFill>
              </a:rPr>
              <a:t>learning</a:t>
            </a:r>
            <a:r>
              <a:rPr lang="fr-FR" dirty="0">
                <a:solidFill>
                  <a:schemeClr val="hlink"/>
                </a:solidFill>
                <a:uFill>
                  <a:noFill/>
                </a:uFill>
              </a:rPr>
              <a:t> pour de la reconnaissance d’image.</a:t>
            </a:r>
          </a:p>
          <a:p>
            <a:r>
              <a:rPr lang="fr-FR" dirty="0">
                <a:solidFill>
                  <a:schemeClr val="hlink"/>
                </a:solidFill>
                <a:uFill>
                  <a:noFill/>
                </a:uFill>
              </a:rPr>
              <a:t> Développer une application python regroupant les scripts principaux issus de ce travail.</a:t>
            </a:r>
          </a:p>
          <a:p>
            <a:endParaRPr lang="fr-FR" dirty="0">
              <a:solidFill>
                <a:schemeClr val="hlink"/>
              </a:solidFill>
              <a:uFill>
                <a:noFill/>
              </a:uFill>
            </a:endParaRPr>
          </a:p>
          <a:p>
            <a:pPr marL="6350" indent="0">
              <a:buNone/>
            </a:pPr>
            <a:r>
              <a:rPr lang="fr-FR" dirty="0"/>
              <a:t>Je n’ai pas eu l’occasion d’implémenter les algorithmes sur un Raspberry.</a:t>
            </a:r>
          </a:p>
          <a:p>
            <a:pPr marL="6350" indent="0">
              <a:buNone/>
            </a:pPr>
            <a:r>
              <a:rPr lang="fr-FR" dirty="0"/>
              <a:t>Pour le faire, il faudrait bien configurer l’interpréteur python avec la bonne version selon les paquets</a:t>
            </a:r>
          </a:p>
          <a:p>
            <a:pPr marL="6350" indent="0">
              <a:buNone/>
            </a:pPr>
            <a:r>
              <a:rPr lang="fr-FR" dirty="0"/>
              <a:t>utilisés, le tout par la distribution Anaconda. Il faudrait également selon la webcam utilisée</a:t>
            </a:r>
          </a:p>
          <a:p>
            <a:pPr marL="6350" indent="0">
              <a:buNone/>
            </a:pPr>
            <a:r>
              <a:rPr lang="fr-FR" dirty="0"/>
              <a:t>mettre en place la lecture de celle-ci et adapter les scripts existant pour lire ce flux plutôt que des</a:t>
            </a:r>
          </a:p>
          <a:p>
            <a:pPr marL="6350" indent="0">
              <a:buNone/>
            </a:pPr>
            <a:r>
              <a:rPr lang="fr-FR" dirty="0"/>
              <a:t>images fixes.</a:t>
            </a:r>
          </a:p>
          <a:p>
            <a:pPr marL="6350" indent="0">
              <a:buNone/>
            </a:pPr>
            <a:r>
              <a:rPr lang="fr-FR" dirty="0"/>
              <a:t>Ali</a:t>
            </a:r>
          </a:p>
        </p:txBody>
      </p:sp>
      <p:pic>
        <p:nvPicPr>
          <p:cNvPr id="1272" name="Google Shape;1272;p23"/>
          <p:cNvPicPr preferRelativeResize="0"/>
          <p:nvPr/>
        </p:nvPicPr>
        <p:blipFill>
          <a:blip r:embed="rId3">
            <a:alphaModFix/>
          </a:blip>
          <a:stretch>
            <a:fillRect/>
          </a:stretch>
        </p:blipFill>
        <p:spPr>
          <a:xfrm>
            <a:off x="1377265" y="11696742"/>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2316563">
            <a:off x="5042092" y="11216684"/>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676794" y="8639969"/>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9898948" y="9773561"/>
            <a:ext cx="8864772" cy="5367349"/>
          </a:xfrm>
          <a:prstGeom prst="rect">
            <a:avLst/>
          </a:prstGeom>
          <a:noFill/>
          <a:ln>
            <a:noFill/>
          </a:ln>
        </p:spPr>
      </p:pic>
    </p:spTree>
    <p:extLst>
      <p:ext uri="{BB962C8B-B14F-4D97-AF65-F5344CB8AC3E}">
        <p14:creationId xmlns:p14="http://schemas.microsoft.com/office/powerpoint/2010/main" val="4212662517"/>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671</Words>
  <Application>Microsoft Office PowerPoint</Application>
  <PresentationFormat>Personnalisé</PresentationFormat>
  <Paragraphs>119</Paragraphs>
  <Slides>13</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Poppins ExtraBold</vt:lpstr>
      <vt:lpstr>Poppins</vt:lpstr>
      <vt:lpstr>Bebas Neue</vt:lpstr>
      <vt:lpstr>Anaheim</vt:lpstr>
      <vt:lpstr>Arial</vt:lpstr>
      <vt:lpstr>Roboto</vt:lpstr>
      <vt:lpstr>Computer Vision Research Poster by Slidesgo</vt:lpstr>
      <vt:lpstr>Projet POBJ 2135 Analyse Picture</vt:lpstr>
      <vt:lpstr>Contenu de cette Présentation</vt:lpstr>
      <vt:lpstr>Reprise du Projet</vt:lpstr>
      <vt:lpstr>Implémentation de OpenCv</vt:lpstr>
      <vt:lpstr>Reconnaissance De formes Dataset</vt:lpstr>
      <vt:lpstr>Reconnaissance De formes Images</vt:lpstr>
      <vt:lpstr>Reconnaissance Machine Learning</vt:lpstr>
      <vt:lpstr>Application TKinte</vt:lpstr>
      <vt:lpstr>Conclusion du Projet</vt:lpstr>
      <vt:lpstr>QUESTIONS ?</vt:lpstr>
      <vt:lpstr>Algorithme Reconnaissance Dataset</vt:lpstr>
      <vt:lpstr>Algorithme Reconnaissance Images</vt:lpstr>
      <vt:lpstr>Algorithme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58</cp:revision>
  <dcterms:modified xsi:type="dcterms:W3CDTF">2023-06-15T08:49:00Z</dcterms:modified>
</cp:coreProperties>
</file>